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2" r:id="rId4"/>
    <p:sldId id="270" r:id="rId5"/>
    <p:sldId id="261" r:id="rId6"/>
    <p:sldId id="286" r:id="rId7"/>
    <p:sldId id="258" r:id="rId8"/>
    <p:sldId id="289" r:id="rId9"/>
    <p:sldId id="263" r:id="rId10"/>
    <p:sldId id="259" r:id="rId11"/>
    <p:sldId id="268" r:id="rId12"/>
    <p:sldId id="262" r:id="rId13"/>
    <p:sldId id="269" r:id="rId14"/>
    <p:sldId id="278" r:id="rId15"/>
    <p:sldId id="280" r:id="rId16"/>
    <p:sldId id="260" r:id="rId17"/>
    <p:sldId id="264" r:id="rId18"/>
    <p:sldId id="266" r:id="rId19"/>
    <p:sldId id="267" r:id="rId20"/>
    <p:sldId id="281" r:id="rId21"/>
    <p:sldId id="272" r:id="rId22"/>
    <p:sldId id="273" r:id="rId23"/>
    <p:sldId id="285" r:id="rId24"/>
    <p:sldId id="276" r:id="rId25"/>
    <p:sldId id="275" r:id="rId26"/>
    <p:sldId id="277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82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7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46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1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38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7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9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76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38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0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6450-3146-4F78-98D9-B98B3040C30A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AD5A-D5AB-4C95-8571-83A2D52F1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52107" y="1459230"/>
            <a:ext cx="729634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</a:t>
            </a:r>
            <a:r>
              <a:rPr lang="es-ES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POSIBLE </a:t>
            </a:r>
            <a:r>
              <a:rPr lang="es-ES" sz="2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</a:t>
            </a:r>
            <a:r>
              <a:rPr lang="es-ES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LOBO </a:t>
            </a:r>
            <a:r>
              <a:rPr lang="es-ES" sz="2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400" b="1" i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S" sz="2400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lupus</a:t>
            </a:r>
            <a:r>
              <a:rPr lang="es-ES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EN EL CATÁLOGO VASCO 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ESPECIES AMENAZADAS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Mario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de </a:t>
            </a: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9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CAPV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5" y="1629000"/>
            <a:ext cx="5406350" cy="3600000"/>
          </a:xfrm>
          <a:prstGeom prst="rect">
            <a:avLst/>
          </a:prstGeom>
          <a:noFill/>
        </p:spPr>
      </p:pic>
      <p:sp>
        <p:nvSpPr>
          <p:cNvPr id="9" name="Forma libre 8"/>
          <p:cNvSpPr/>
          <p:nvPr/>
        </p:nvSpPr>
        <p:spPr>
          <a:xfrm>
            <a:off x="4618299" y="5258640"/>
            <a:ext cx="1967696" cy="505548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066136" y="5394856"/>
            <a:ext cx="1095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>
                <a:latin typeface="Arial,Bold"/>
              </a:rPr>
              <a:t>– 66,7 %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4814341" y="5900404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16079" y="960714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4934" y="6226801"/>
            <a:ext cx="3288080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(comparación años concretos)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6236554" y="3815629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584600" y="3319541"/>
            <a:ext cx="2193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censo (2014)</a:t>
            </a:r>
          </a:p>
        </p:txBody>
      </p:sp>
    </p:spTree>
    <p:extLst>
      <p:ext uri="{BB962C8B-B14F-4D97-AF65-F5344CB8AC3E}">
        <p14:creationId xmlns:p14="http://schemas.microsoft.com/office/powerpoint/2010/main" val="1301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CAPV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5" y="1629000"/>
            <a:ext cx="5406350" cy="3600000"/>
          </a:xfrm>
          <a:prstGeom prst="rect">
            <a:avLst/>
          </a:prstGeom>
          <a:noFill/>
        </p:spPr>
      </p:pic>
      <p:sp>
        <p:nvSpPr>
          <p:cNvPr id="8" name="Forma libre 7"/>
          <p:cNvSpPr/>
          <p:nvPr/>
        </p:nvSpPr>
        <p:spPr>
          <a:xfrm>
            <a:off x="4618299" y="5258640"/>
            <a:ext cx="1967696" cy="505548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5106365" y="5258640"/>
            <a:ext cx="1967696" cy="711207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358069" y="606900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609864" y="5579522"/>
            <a:ext cx="1095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>
                <a:latin typeface="Arial,Bold"/>
              </a:rPr>
              <a:t>– 66,7 %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54934" y="6226801"/>
            <a:ext cx="3288080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(comparación años concretos)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16079" y="946859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derecha 14"/>
          <p:cNvSpPr/>
          <p:nvPr/>
        </p:nvSpPr>
        <p:spPr>
          <a:xfrm rot="5400000">
            <a:off x="6706438" y="3836915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7123813" y="3059668"/>
            <a:ext cx="2020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</a:t>
            </a:r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 disponible</a:t>
            </a:r>
          </a:p>
          <a:p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2018 : año reproductor 2017)</a:t>
            </a:r>
          </a:p>
        </p:txBody>
      </p:sp>
    </p:spTree>
    <p:extLst>
      <p:ext uri="{BB962C8B-B14F-4D97-AF65-F5344CB8AC3E}">
        <p14:creationId xmlns:p14="http://schemas.microsoft.com/office/powerpoint/2010/main" val="2956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CAPV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5" y="1629000"/>
            <a:ext cx="5406350" cy="360000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4836655" y="5394856"/>
            <a:ext cx="1095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>
                <a:latin typeface="Arial,Bold"/>
              </a:rPr>
              <a:t>– 62,5 %</a:t>
            </a:r>
            <a:endParaRPr lang="es-ES" dirty="0"/>
          </a:p>
        </p:txBody>
      </p:sp>
      <p:sp>
        <p:nvSpPr>
          <p:cNvPr id="14" name="Forma libre 13"/>
          <p:cNvSpPr/>
          <p:nvPr/>
        </p:nvSpPr>
        <p:spPr>
          <a:xfrm>
            <a:off x="4385841" y="5497972"/>
            <a:ext cx="1967696" cy="266216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4140843" y="5258640"/>
            <a:ext cx="488066" cy="239332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orma libre 16"/>
          <p:cNvSpPr/>
          <p:nvPr/>
        </p:nvSpPr>
        <p:spPr>
          <a:xfrm>
            <a:off x="6100823" y="5258640"/>
            <a:ext cx="488066" cy="239332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4623300" y="5867304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16079" y="946859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71556" y="6222691"/>
            <a:ext cx="4576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(promedios cuatrienales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 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</a:t>
            </a:r>
            <a:r>
              <a:rPr lang="es-ES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generation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echa derecha 10"/>
          <p:cNvSpPr/>
          <p:nvPr/>
        </p:nvSpPr>
        <p:spPr>
          <a:xfrm rot="5400000">
            <a:off x="6236554" y="3815629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584600" y="3319541"/>
            <a:ext cx="2193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censo (2014)</a:t>
            </a:r>
          </a:p>
        </p:txBody>
      </p:sp>
    </p:spTree>
    <p:extLst>
      <p:ext uri="{BB962C8B-B14F-4D97-AF65-F5344CB8AC3E}">
        <p14:creationId xmlns:p14="http://schemas.microsoft.com/office/powerpoint/2010/main" val="15121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CAPV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5" y="1629000"/>
            <a:ext cx="5406350" cy="3600000"/>
          </a:xfrm>
          <a:prstGeom prst="rect">
            <a:avLst/>
          </a:prstGeom>
          <a:noFill/>
        </p:spPr>
      </p:pic>
      <p:sp>
        <p:nvSpPr>
          <p:cNvPr id="9" name="Forma libre 8"/>
          <p:cNvSpPr/>
          <p:nvPr/>
        </p:nvSpPr>
        <p:spPr>
          <a:xfrm>
            <a:off x="4385841" y="5497972"/>
            <a:ext cx="1967696" cy="266216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4908632" y="5914658"/>
            <a:ext cx="1967696" cy="241201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 5"/>
          <p:cNvSpPr/>
          <p:nvPr/>
        </p:nvSpPr>
        <p:spPr>
          <a:xfrm>
            <a:off x="4140843" y="5258640"/>
            <a:ext cx="488066" cy="239332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6100823" y="5258640"/>
            <a:ext cx="488066" cy="239332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 9"/>
          <p:cNvSpPr/>
          <p:nvPr/>
        </p:nvSpPr>
        <p:spPr>
          <a:xfrm>
            <a:off x="6623614" y="5258640"/>
            <a:ext cx="488066" cy="656018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4664599" y="5258639"/>
            <a:ext cx="488066" cy="656019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317204" y="5786527"/>
            <a:ext cx="1095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>
                <a:latin typeface="Arial,Bold"/>
              </a:rPr>
              <a:t>– 63,6 %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5065409" y="6222691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16079" y="960714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1556" y="6222691"/>
            <a:ext cx="4576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(promedios cuatrienales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 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</a:t>
            </a:r>
            <a:r>
              <a:rPr lang="es-ES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generation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lecha derecha 13"/>
          <p:cNvSpPr/>
          <p:nvPr/>
        </p:nvSpPr>
        <p:spPr>
          <a:xfrm rot="5400000">
            <a:off x="6706438" y="3836915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123813" y="3059668"/>
            <a:ext cx="2020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</a:t>
            </a:r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 disponible</a:t>
            </a:r>
          </a:p>
          <a:p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2018 : año reproductor 2017)</a:t>
            </a:r>
          </a:p>
        </p:txBody>
      </p:sp>
    </p:spTree>
    <p:extLst>
      <p:ext uri="{BB962C8B-B14F-4D97-AF65-F5344CB8AC3E}">
        <p14:creationId xmlns:p14="http://schemas.microsoft.com/office/powerpoint/2010/main" val="6609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290" y="1932781"/>
            <a:ext cx="8872205" cy="42325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(CASTILLA Y LEÓN)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93653" y="985966"/>
            <a:ext cx="2642842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s-ES" sz="1400" dirty="0"/>
          </a:p>
        </p:txBody>
      </p:sp>
      <p:sp>
        <p:nvSpPr>
          <p:cNvPr id="10" name="8 Elipse"/>
          <p:cNvSpPr/>
          <p:nvPr/>
        </p:nvSpPr>
        <p:spPr>
          <a:xfrm>
            <a:off x="3187701" y="1766712"/>
            <a:ext cx="1219566" cy="121568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1" name="10 Cuadro de texto"/>
          <p:cNvSpPr txBox="1"/>
          <p:nvPr/>
        </p:nvSpPr>
        <p:spPr>
          <a:xfrm>
            <a:off x="3320599" y="1932781"/>
            <a:ext cx="953770" cy="317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 Vasco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8 Elipse"/>
          <p:cNvSpPr/>
          <p:nvPr/>
        </p:nvSpPr>
        <p:spPr>
          <a:xfrm>
            <a:off x="7302501" y="1780722"/>
            <a:ext cx="1219566" cy="121568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5" name="10 Cuadro de texto"/>
          <p:cNvSpPr txBox="1"/>
          <p:nvPr/>
        </p:nvSpPr>
        <p:spPr>
          <a:xfrm>
            <a:off x="7435399" y="1917195"/>
            <a:ext cx="953770" cy="317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 Vasco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2325320" y="6165304"/>
            <a:ext cx="464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2001 </a:t>
            </a:r>
            <a:r>
              <a:rPr lang="es-ES" sz="2400" dirty="0" smtClean="0">
                <a:sym typeface="Wingdings" panose="05000000000000000000" pitchFamily="2" charset="2"/>
              </a:rPr>
              <a:t>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71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" y="1486446"/>
            <a:ext cx="457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España</a:t>
            </a:r>
          </a:p>
          <a:p>
            <a:pPr algn="r"/>
            <a:endParaRPr lang="es-ES" sz="2400" b="1" dirty="0"/>
          </a:p>
          <a:p>
            <a:pPr algn="ctr"/>
            <a:r>
              <a:rPr lang="es-ES" sz="2400" b="1" dirty="0" smtClean="0"/>
              <a:t>1986-1988</a:t>
            </a:r>
            <a:endParaRPr lang="es-ES" sz="2400" dirty="0" smtClean="0"/>
          </a:p>
          <a:p>
            <a:pPr algn="ctr"/>
            <a:r>
              <a:rPr lang="es-ES" sz="2400" b="1" dirty="0" smtClean="0">
                <a:solidFill>
                  <a:srgbClr val="0000FF"/>
                </a:solidFill>
              </a:rPr>
              <a:t>229</a:t>
            </a:r>
            <a:r>
              <a:rPr lang="es-ES" sz="2400" dirty="0" smtClean="0"/>
              <a:t> </a:t>
            </a:r>
            <a:r>
              <a:rPr lang="es-ES" dirty="0"/>
              <a:t>manadas </a:t>
            </a:r>
            <a:r>
              <a:rPr lang="es-ES" dirty="0" smtClean="0"/>
              <a:t>censadas/cartografiadas</a:t>
            </a:r>
            <a:endParaRPr lang="es-ES" dirty="0"/>
          </a:p>
          <a:p>
            <a:pPr algn="ctr"/>
            <a:r>
              <a:rPr lang="es-ES" dirty="0" smtClean="0"/>
              <a:t>( </a:t>
            </a:r>
            <a:r>
              <a:rPr lang="es-ES" sz="2400" dirty="0" smtClean="0">
                <a:solidFill>
                  <a:srgbClr val="FF0000"/>
                </a:solidFill>
              </a:rPr>
              <a:t>294 estimadas</a:t>
            </a:r>
            <a:r>
              <a:rPr lang="es-ES" dirty="0" smtClean="0"/>
              <a:t>) </a:t>
            </a:r>
          </a:p>
          <a:p>
            <a:pPr algn="ctr"/>
            <a:endParaRPr lang="es-ES" sz="2400" dirty="0"/>
          </a:p>
          <a:p>
            <a:pPr algn="ctr"/>
            <a:endParaRPr lang="es-ES" sz="2400" dirty="0" smtClean="0"/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 smtClean="0"/>
              <a:t>2012-2014</a:t>
            </a:r>
            <a:endParaRPr lang="es-ES" sz="2400" dirty="0" smtClean="0"/>
          </a:p>
          <a:p>
            <a:pPr algn="ctr"/>
            <a:r>
              <a:rPr lang="es-ES" sz="2400" b="1" dirty="0" smtClean="0">
                <a:solidFill>
                  <a:srgbClr val="0000FF"/>
                </a:solidFill>
              </a:rPr>
              <a:t>297</a:t>
            </a:r>
            <a:r>
              <a:rPr lang="es-ES" sz="2400" dirty="0" smtClean="0"/>
              <a:t> </a:t>
            </a:r>
            <a:r>
              <a:rPr lang="es-ES" dirty="0" smtClean="0"/>
              <a:t>manadas censadas/cartografiadas</a:t>
            </a:r>
          </a:p>
          <a:p>
            <a:pPr algn="ctr"/>
            <a:r>
              <a:rPr lang="es-ES" dirty="0" smtClean="0"/>
              <a:t>(solo censadas, no estimadas)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72001" y="1476648"/>
            <a:ext cx="457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Castilla y León</a:t>
            </a:r>
          </a:p>
          <a:p>
            <a:pPr algn="r"/>
            <a:endParaRPr lang="es-ES" sz="2400" b="1" dirty="0"/>
          </a:p>
          <a:p>
            <a:pPr algn="ctr"/>
            <a:r>
              <a:rPr lang="es-ES" sz="2400" b="1" dirty="0" smtClean="0"/>
              <a:t>1987-1988</a:t>
            </a:r>
            <a:endParaRPr lang="es-ES" sz="2400" dirty="0" smtClean="0"/>
          </a:p>
          <a:p>
            <a:pPr algn="ctr"/>
            <a:r>
              <a:rPr lang="es-ES" sz="2400" b="1" dirty="0" smtClean="0">
                <a:solidFill>
                  <a:srgbClr val="0000FF"/>
                </a:solidFill>
              </a:rPr>
              <a:t>125</a:t>
            </a:r>
            <a:r>
              <a:rPr lang="es-ES" sz="2400" dirty="0" smtClean="0"/>
              <a:t> </a:t>
            </a:r>
            <a:r>
              <a:rPr lang="es-ES" dirty="0"/>
              <a:t>manadas </a:t>
            </a:r>
            <a:r>
              <a:rPr lang="es-ES" dirty="0" smtClean="0"/>
              <a:t>censadas/cartografiadas</a:t>
            </a:r>
            <a:endParaRPr lang="es-ES" dirty="0"/>
          </a:p>
          <a:p>
            <a:pPr algn="ctr"/>
            <a:r>
              <a:rPr lang="es-ES" dirty="0" smtClean="0"/>
              <a:t>(</a:t>
            </a:r>
            <a:r>
              <a:rPr lang="es-ES" sz="2400" dirty="0" smtClean="0">
                <a:solidFill>
                  <a:srgbClr val="FF0000"/>
                </a:solidFill>
              </a:rPr>
              <a:t>159 estimadas</a:t>
            </a:r>
            <a:r>
              <a:rPr lang="es-ES" dirty="0" smtClean="0"/>
              <a:t>)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b="1" dirty="0" smtClean="0"/>
              <a:t>2000-2001</a:t>
            </a:r>
            <a:endParaRPr lang="es-ES" sz="2400" dirty="0" smtClean="0"/>
          </a:p>
          <a:p>
            <a:pPr algn="ctr"/>
            <a:r>
              <a:rPr lang="es-ES" sz="2400" b="1" dirty="0" smtClean="0">
                <a:solidFill>
                  <a:srgbClr val="0000FF"/>
                </a:solidFill>
              </a:rPr>
              <a:t>149</a:t>
            </a:r>
            <a:r>
              <a:rPr lang="es-ES" sz="2400" dirty="0" smtClean="0"/>
              <a:t> </a:t>
            </a:r>
            <a:r>
              <a:rPr lang="es-ES" dirty="0" smtClean="0"/>
              <a:t>manadas censadas/cartografiadas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2012-2013</a:t>
            </a:r>
            <a:endParaRPr lang="es-ES" sz="2400" dirty="0"/>
          </a:p>
          <a:p>
            <a:pPr algn="ctr"/>
            <a:r>
              <a:rPr lang="es-ES" sz="2400" b="1" dirty="0" smtClean="0">
                <a:solidFill>
                  <a:srgbClr val="0000FF"/>
                </a:solidFill>
              </a:rPr>
              <a:t>179</a:t>
            </a:r>
            <a:r>
              <a:rPr lang="es-ES" sz="2400" dirty="0" smtClean="0"/>
              <a:t> </a:t>
            </a:r>
            <a:r>
              <a:rPr lang="es-ES" dirty="0"/>
              <a:t>manadas </a:t>
            </a:r>
            <a:r>
              <a:rPr lang="es-ES" dirty="0" smtClean="0"/>
              <a:t>censadas/cartografiadas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(ESPAÑA Y CYL)</a:t>
            </a:r>
          </a:p>
        </p:txBody>
      </p:sp>
    </p:spTree>
    <p:extLst>
      <p:ext uri="{BB962C8B-B14F-4D97-AF65-F5344CB8AC3E}">
        <p14:creationId xmlns:p14="http://schemas.microsoft.com/office/powerpoint/2010/main" val="2811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RASTREOS INVERNALES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1629000"/>
            <a:ext cx="5461388" cy="3600000"/>
          </a:xfrm>
          <a:prstGeom prst="rect">
            <a:avLst/>
          </a:prstGeom>
          <a:noFill/>
        </p:spPr>
      </p:pic>
      <p:sp>
        <p:nvSpPr>
          <p:cNvPr id="16" name="Flecha derecha 15"/>
          <p:cNvSpPr/>
          <p:nvPr/>
        </p:nvSpPr>
        <p:spPr>
          <a:xfrm rot="16200000">
            <a:off x="6550974" y="5503026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973040" y="5451968"/>
            <a:ext cx="2193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dato disponible</a:t>
            </a:r>
          </a:p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2018)</a:t>
            </a:r>
          </a:p>
        </p:txBody>
      </p:sp>
      <p:sp>
        <p:nvSpPr>
          <p:cNvPr id="18" name="Flecha derecha 17"/>
          <p:cNvSpPr/>
          <p:nvPr/>
        </p:nvSpPr>
        <p:spPr>
          <a:xfrm rot="16200000">
            <a:off x="5477894" y="5503024"/>
            <a:ext cx="696091" cy="148041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028074" y="5451968"/>
            <a:ext cx="3723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Rastreo último censo</a:t>
            </a:r>
          </a:p>
          <a:p>
            <a:pPr algn="r"/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2015)</a:t>
            </a:r>
          </a:p>
        </p:txBody>
      </p:sp>
    </p:spTree>
    <p:extLst>
      <p:ext uri="{BB962C8B-B14F-4D97-AF65-F5344CB8AC3E}">
        <p14:creationId xmlns:p14="http://schemas.microsoft.com/office/powerpoint/2010/main" val="17393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RASTREOS INVERNALES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1629000"/>
            <a:ext cx="5461388" cy="3600000"/>
          </a:xfrm>
          <a:prstGeom prst="rect">
            <a:avLst/>
          </a:prstGeom>
          <a:noFill/>
        </p:spPr>
      </p:pic>
      <p:sp>
        <p:nvSpPr>
          <p:cNvPr id="8" name="Forma libre 7"/>
          <p:cNvSpPr/>
          <p:nvPr/>
        </p:nvSpPr>
        <p:spPr>
          <a:xfrm>
            <a:off x="2963119" y="5189190"/>
            <a:ext cx="3925742" cy="505548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378404" y="5284451"/>
            <a:ext cx="1095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>
                <a:latin typeface="Arial,Bold"/>
              </a:rPr>
              <a:t>– 69,2 %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54934" y="6226801"/>
            <a:ext cx="3288080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(comparación años concretos)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126609" y="5790603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216079" y="822164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 rot="5400000">
            <a:off x="6537423" y="3388113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885469" y="2885875"/>
            <a:ext cx="202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</a:t>
            </a:r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 disponible</a:t>
            </a:r>
          </a:p>
          <a:p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</a:t>
            </a:r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2018)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lecha derecha 13"/>
          <p:cNvSpPr/>
          <p:nvPr/>
        </p:nvSpPr>
        <p:spPr>
          <a:xfrm rot="5400000">
            <a:off x="5492556" y="2725420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840602" y="2199488"/>
            <a:ext cx="202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Rastreo último censo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</a:t>
            </a:r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2015)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RASTREOS INVERNALES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1629000"/>
            <a:ext cx="5461388" cy="3600000"/>
          </a:xfrm>
          <a:prstGeom prst="rect">
            <a:avLst/>
          </a:prstGeom>
          <a:noFill/>
        </p:spPr>
      </p:pic>
      <p:sp>
        <p:nvSpPr>
          <p:cNvPr id="10" name="Forma libre 9"/>
          <p:cNvSpPr/>
          <p:nvPr/>
        </p:nvSpPr>
        <p:spPr>
          <a:xfrm>
            <a:off x="5746830" y="5189190"/>
            <a:ext cx="1145893" cy="239332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36009" y="5286617"/>
            <a:ext cx="1095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>
                <a:latin typeface="Arial,Bold"/>
              </a:rPr>
              <a:t>– 45,5 %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3330294" y="5784918"/>
            <a:ext cx="1906602" cy="49801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orma libre 19"/>
          <p:cNvSpPr/>
          <p:nvPr/>
        </p:nvSpPr>
        <p:spPr>
          <a:xfrm>
            <a:off x="1482025" y="5189190"/>
            <a:ext cx="1145893" cy="239332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 20"/>
          <p:cNvSpPr/>
          <p:nvPr/>
        </p:nvSpPr>
        <p:spPr>
          <a:xfrm>
            <a:off x="2054971" y="5428522"/>
            <a:ext cx="4260943" cy="266216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216079" y="946859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1556" y="6222691"/>
            <a:ext cx="4576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(promedios cuatrienales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 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</a:t>
            </a:r>
            <a:r>
              <a:rPr lang="es-ES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generation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echa derecha 10"/>
          <p:cNvSpPr/>
          <p:nvPr/>
        </p:nvSpPr>
        <p:spPr>
          <a:xfrm rot="5400000">
            <a:off x="6537423" y="3388113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885469" y="2885875"/>
            <a:ext cx="202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</a:t>
            </a:r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 disponible</a:t>
            </a:r>
          </a:p>
          <a:p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</a:t>
            </a:r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2018)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lecha derecha 13"/>
          <p:cNvSpPr/>
          <p:nvPr/>
        </p:nvSpPr>
        <p:spPr>
          <a:xfrm rot="5400000">
            <a:off x="5492556" y="2725420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840602" y="2199488"/>
            <a:ext cx="202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Rastreo último censo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</a:t>
            </a:r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2015)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: ÁREA DE DISTRIBUCIÓN CAPV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5" y="1629000"/>
            <a:ext cx="5406350" cy="3600000"/>
          </a:xfrm>
          <a:prstGeom prst="rect">
            <a:avLst/>
          </a:prstGeom>
          <a:noFill/>
        </p:spPr>
      </p:pic>
      <p:sp>
        <p:nvSpPr>
          <p:cNvPr id="4" name="Forma libre 3"/>
          <p:cNvSpPr/>
          <p:nvPr/>
        </p:nvSpPr>
        <p:spPr>
          <a:xfrm>
            <a:off x="3738623" y="5409115"/>
            <a:ext cx="2862124" cy="505548"/>
          </a:xfrm>
          <a:custGeom>
            <a:avLst/>
            <a:gdLst>
              <a:gd name="connsiteX0" fmla="*/ 1597307 w 1597307"/>
              <a:gd name="connsiteY0" fmla="*/ 0 h 347241"/>
              <a:gd name="connsiteX1" fmla="*/ 1597307 w 1597307"/>
              <a:gd name="connsiteY1" fmla="*/ 347241 h 347241"/>
              <a:gd name="connsiteX2" fmla="*/ 0 w 1597307"/>
              <a:gd name="connsiteY2" fmla="*/ 347241 h 347241"/>
              <a:gd name="connsiteX3" fmla="*/ 23150 w 1597307"/>
              <a:gd name="connsiteY3" fmla="*/ 23150 h 347241"/>
              <a:gd name="connsiteX0" fmla="*/ 1608881 w 1608881"/>
              <a:gd name="connsiteY0" fmla="*/ 115746 h 462987"/>
              <a:gd name="connsiteX1" fmla="*/ 1608881 w 1608881"/>
              <a:gd name="connsiteY1" fmla="*/ 462987 h 462987"/>
              <a:gd name="connsiteX2" fmla="*/ 11574 w 1608881"/>
              <a:gd name="connsiteY2" fmla="*/ 462987 h 462987"/>
              <a:gd name="connsiteX3" fmla="*/ 0 w 1608881"/>
              <a:gd name="connsiteY3" fmla="*/ 0 h 462987"/>
              <a:gd name="connsiteX0" fmla="*/ 1597307 w 1597307"/>
              <a:gd name="connsiteY0" fmla="*/ 277792 h 625033"/>
              <a:gd name="connsiteX1" fmla="*/ 1597307 w 1597307"/>
              <a:gd name="connsiteY1" fmla="*/ 625033 h 625033"/>
              <a:gd name="connsiteX2" fmla="*/ 0 w 1597307"/>
              <a:gd name="connsiteY2" fmla="*/ 625033 h 625033"/>
              <a:gd name="connsiteX3" fmla="*/ 11576 w 1597307"/>
              <a:gd name="connsiteY3" fmla="*/ 0 h 625033"/>
              <a:gd name="connsiteX0" fmla="*/ 1608880 w 1608880"/>
              <a:gd name="connsiteY0" fmla="*/ 34723 h 381964"/>
              <a:gd name="connsiteX1" fmla="*/ 1608880 w 1608880"/>
              <a:gd name="connsiteY1" fmla="*/ 381964 h 381964"/>
              <a:gd name="connsiteX2" fmla="*/ 11573 w 1608880"/>
              <a:gd name="connsiteY2" fmla="*/ 381964 h 381964"/>
              <a:gd name="connsiteX3" fmla="*/ 0 w 1608880"/>
              <a:gd name="connsiteY3" fmla="*/ 0 h 381964"/>
              <a:gd name="connsiteX0" fmla="*/ 1597307 w 1597307"/>
              <a:gd name="connsiteY0" fmla="*/ 34723 h 381964"/>
              <a:gd name="connsiteX1" fmla="*/ 1597307 w 1597307"/>
              <a:gd name="connsiteY1" fmla="*/ 381964 h 381964"/>
              <a:gd name="connsiteX2" fmla="*/ 0 w 1597307"/>
              <a:gd name="connsiteY2" fmla="*/ 381964 h 381964"/>
              <a:gd name="connsiteX3" fmla="*/ 23151 w 1597307"/>
              <a:gd name="connsiteY3" fmla="*/ 0 h 381964"/>
              <a:gd name="connsiteX0" fmla="*/ 1597307 w 1597307"/>
              <a:gd name="connsiteY0" fmla="*/ 0 h 393540"/>
              <a:gd name="connsiteX1" fmla="*/ 1597307 w 1597307"/>
              <a:gd name="connsiteY1" fmla="*/ 393540 h 393540"/>
              <a:gd name="connsiteX2" fmla="*/ 0 w 1597307"/>
              <a:gd name="connsiteY2" fmla="*/ 393540 h 393540"/>
              <a:gd name="connsiteX3" fmla="*/ 23151 w 1597307"/>
              <a:gd name="connsiteY3" fmla="*/ 11576 h 393540"/>
              <a:gd name="connsiteX0" fmla="*/ 1597307 w 1597307"/>
              <a:gd name="connsiteY0" fmla="*/ 23148 h 416688"/>
              <a:gd name="connsiteX1" fmla="*/ 1597307 w 1597307"/>
              <a:gd name="connsiteY1" fmla="*/ 416688 h 416688"/>
              <a:gd name="connsiteX2" fmla="*/ 0 w 1597307"/>
              <a:gd name="connsiteY2" fmla="*/ 416688 h 416688"/>
              <a:gd name="connsiteX3" fmla="*/ 23151 w 1597307"/>
              <a:gd name="connsiteY3" fmla="*/ 0 h 416688"/>
              <a:gd name="connsiteX0" fmla="*/ 1608880 w 1608880"/>
              <a:gd name="connsiteY0" fmla="*/ 3009416 h 3402956"/>
              <a:gd name="connsiteX1" fmla="*/ 1608880 w 1608880"/>
              <a:gd name="connsiteY1" fmla="*/ 3402956 h 3402956"/>
              <a:gd name="connsiteX2" fmla="*/ 11573 w 1608880"/>
              <a:gd name="connsiteY2" fmla="*/ 3402956 h 3402956"/>
              <a:gd name="connsiteX3" fmla="*/ 0 w 1608880"/>
              <a:gd name="connsiteY3" fmla="*/ 0 h 3402956"/>
              <a:gd name="connsiteX0" fmla="*/ 1643604 w 1643604"/>
              <a:gd name="connsiteY0" fmla="*/ 0 h 3402957"/>
              <a:gd name="connsiteX1" fmla="*/ 1608880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  <a:gd name="connsiteX0" fmla="*/ 1643604 w 1643604"/>
              <a:gd name="connsiteY0" fmla="*/ 0 h 3402957"/>
              <a:gd name="connsiteX1" fmla="*/ 1643604 w 1643604"/>
              <a:gd name="connsiteY1" fmla="*/ 3402957 h 3402957"/>
              <a:gd name="connsiteX2" fmla="*/ 11573 w 1643604"/>
              <a:gd name="connsiteY2" fmla="*/ 3402957 h 3402957"/>
              <a:gd name="connsiteX3" fmla="*/ 0 w 1643604"/>
              <a:gd name="connsiteY3" fmla="*/ 1 h 34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604" h="3402957">
                <a:moveTo>
                  <a:pt x="1643604" y="0"/>
                </a:moveTo>
                <a:lnTo>
                  <a:pt x="1643604" y="3402957"/>
                </a:lnTo>
                <a:lnTo>
                  <a:pt x="11573" y="3402957"/>
                </a:lnTo>
                <a:cubicBezTo>
                  <a:pt x="7715" y="2268638"/>
                  <a:pt x="3858" y="1134320"/>
                  <a:pt x="0" y="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647414" y="5545331"/>
            <a:ext cx="12298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,Bold"/>
              </a:rPr>
              <a:t>+ 859,0 %</a:t>
            </a:r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4309025" y="6049551"/>
            <a:ext cx="1906602" cy="49801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64366" y="888153"/>
            <a:ext cx="1005403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años</a:t>
            </a:r>
            <a:endParaRPr lang="es-ES" sz="1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lecha derecha 16"/>
          <p:cNvSpPr/>
          <p:nvPr/>
        </p:nvSpPr>
        <p:spPr>
          <a:xfrm rot="5400000">
            <a:off x="6326721" y="3358331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808972" y="2822694"/>
            <a:ext cx="232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censo 2014</a:t>
            </a:r>
          </a:p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último dato disponible)</a:t>
            </a:r>
            <a:endParaRPr lang="es-E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39" y="896257"/>
            <a:ext cx="6936923" cy="506548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999241" y="425078"/>
            <a:ext cx="72963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UICN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367843" y="5969847"/>
            <a:ext cx="6556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Criterios de la Lista Roja de la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UICN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(UICN 2012)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3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EVOLUCIÓN: ÁREA DE DISTRIBUCIÓN (NOROESTE IBÉRICO)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14111" r="13794" b="20464"/>
          <a:stretch/>
        </p:blipFill>
        <p:spPr bwMode="auto">
          <a:xfrm>
            <a:off x="1454824" y="1599200"/>
            <a:ext cx="6234353" cy="432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6393653" y="985966"/>
            <a:ext cx="2642842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s-ES" sz="1400" dirty="0"/>
          </a:p>
        </p:txBody>
      </p:sp>
      <p:sp>
        <p:nvSpPr>
          <p:cNvPr id="15" name="11 CuadroTexto"/>
          <p:cNvSpPr txBox="1"/>
          <p:nvPr/>
        </p:nvSpPr>
        <p:spPr>
          <a:xfrm>
            <a:off x="2325320" y="6165304"/>
            <a:ext cx="464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1970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dirty="0" smtClean="0"/>
              <a:t>1988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dirty="0" smtClean="0"/>
              <a:t>2001 </a:t>
            </a:r>
            <a:r>
              <a:rPr lang="es-ES" sz="2400" dirty="0" smtClean="0">
                <a:sym typeface="Wingdings" panose="05000000000000000000" pitchFamily="2" charset="2"/>
              </a:rPr>
              <a:t>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59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719239" y="1286712"/>
            <a:ext cx="3751009" cy="170294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>
            <a:endCxn id="29" idx="0"/>
          </p:cNvCxnSpPr>
          <p:nvPr/>
        </p:nvCxnSpPr>
        <p:spPr>
          <a:xfrm flipV="1">
            <a:off x="3076191" y="4572436"/>
            <a:ext cx="0" cy="1364734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19" idx="2"/>
            <a:endCxn id="29" idx="0"/>
          </p:cNvCxnSpPr>
          <p:nvPr/>
        </p:nvCxnSpPr>
        <p:spPr>
          <a:xfrm flipH="1">
            <a:off x="3076191" y="3945794"/>
            <a:ext cx="1507383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9" idx="2"/>
            <a:endCxn id="28" idx="0"/>
          </p:cNvCxnSpPr>
          <p:nvPr/>
        </p:nvCxnSpPr>
        <p:spPr>
          <a:xfrm>
            <a:off x="4583574" y="3945794"/>
            <a:ext cx="1699638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3642" y="1456448"/>
            <a:ext cx="19864" cy="226762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5199078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84193" y="243333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41901" y="1364325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1025" y="579083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0273" y="3502348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70118" y="4572436"/>
            <a:ext cx="2026187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4572436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497223" y="1876576"/>
            <a:ext cx="1822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 UICN </a:t>
            </a:r>
            <a:endParaRPr lang="es-E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5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2719239" y="1286712"/>
            <a:ext cx="3751009" cy="170294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>
            <a:endCxn id="29" idx="0"/>
          </p:cNvCxnSpPr>
          <p:nvPr/>
        </p:nvCxnSpPr>
        <p:spPr>
          <a:xfrm flipV="1">
            <a:off x="3076191" y="4572436"/>
            <a:ext cx="0" cy="136473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19" idx="2"/>
            <a:endCxn id="29" idx="0"/>
          </p:cNvCxnSpPr>
          <p:nvPr/>
        </p:nvCxnSpPr>
        <p:spPr>
          <a:xfrm flipH="1">
            <a:off x="3076191" y="3945794"/>
            <a:ext cx="1507384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9" idx="2"/>
            <a:endCxn id="28" idx="0"/>
          </p:cNvCxnSpPr>
          <p:nvPr/>
        </p:nvCxnSpPr>
        <p:spPr>
          <a:xfrm>
            <a:off x="4583575" y="3945794"/>
            <a:ext cx="1699637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3642" y="1456448"/>
            <a:ext cx="19864" cy="226762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5199078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84193" y="243333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41901" y="1364325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1025" y="579083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0273" y="3502348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70118" y="4572436"/>
            <a:ext cx="2026187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4572436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497223" y="1876576"/>
            <a:ext cx="1822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 UICN </a:t>
            </a:r>
            <a:endParaRPr lang="es-E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2719239" y="1286712"/>
            <a:ext cx="3751009" cy="170294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>
            <a:endCxn id="29" idx="0"/>
          </p:cNvCxnSpPr>
          <p:nvPr/>
        </p:nvCxnSpPr>
        <p:spPr>
          <a:xfrm flipV="1">
            <a:off x="3076191" y="4572436"/>
            <a:ext cx="0" cy="136473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19" idx="2"/>
            <a:endCxn id="29" idx="0"/>
          </p:cNvCxnSpPr>
          <p:nvPr/>
        </p:nvCxnSpPr>
        <p:spPr>
          <a:xfrm flipH="1">
            <a:off x="3076191" y="3945794"/>
            <a:ext cx="1507384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9" idx="2"/>
            <a:endCxn id="28" idx="0"/>
          </p:cNvCxnSpPr>
          <p:nvPr/>
        </p:nvCxnSpPr>
        <p:spPr>
          <a:xfrm>
            <a:off x="4583575" y="3945794"/>
            <a:ext cx="1699637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3642" y="1456448"/>
            <a:ext cx="19864" cy="226762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5199078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84193" y="243333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41901" y="1364325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1025" y="579083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0273" y="3502348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70118" y="4572436"/>
            <a:ext cx="2026187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4572436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 rot="19747253">
            <a:off x="3962528" y="1505659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2191338" y="2433336"/>
            <a:ext cx="1169439" cy="45141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461427" y="2375187"/>
            <a:ext cx="149271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lupus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497223" y="1876576"/>
            <a:ext cx="1822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 UICN </a:t>
            </a:r>
            <a:endParaRPr lang="es-E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2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>
            <a:grpSpLocks noChangeAspect="1"/>
          </p:cNvGrpSpPr>
          <p:nvPr/>
        </p:nvGrpSpPr>
        <p:grpSpPr>
          <a:xfrm>
            <a:off x="5534832" y="544489"/>
            <a:ext cx="3592058" cy="2468113"/>
            <a:chOff x="292231" y="1209592"/>
            <a:chExt cx="3421207" cy="2350720"/>
          </a:xfrm>
        </p:grpSpPr>
        <p:pic>
          <p:nvPicPr>
            <p:cNvPr id="22" name="Picture 3" descr="Z:\comun\01_TRABAJOS\LOBO CyL LIBRO_SDI 0698\NOTA PRENSA 20181221\Figura 2_espan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2231" y="1209592"/>
              <a:ext cx="3421207" cy="235072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8 Elipse"/>
            <p:cNvSpPr/>
            <p:nvPr/>
          </p:nvSpPr>
          <p:spPr>
            <a:xfrm>
              <a:off x="2607371" y="1554508"/>
              <a:ext cx="719975" cy="71997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31" name="Conector recto 30"/>
          <p:cNvCxnSpPr>
            <a:endCxn id="29" idx="0"/>
          </p:cNvCxnSpPr>
          <p:nvPr/>
        </p:nvCxnSpPr>
        <p:spPr>
          <a:xfrm flipV="1">
            <a:off x="3076191" y="4572436"/>
            <a:ext cx="0" cy="136473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19" idx="2"/>
            <a:endCxn id="29" idx="0"/>
          </p:cNvCxnSpPr>
          <p:nvPr/>
        </p:nvCxnSpPr>
        <p:spPr>
          <a:xfrm flipH="1">
            <a:off x="3076191" y="3945794"/>
            <a:ext cx="1507384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9" idx="2"/>
            <a:endCxn id="28" idx="0"/>
          </p:cNvCxnSpPr>
          <p:nvPr/>
        </p:nvCxnSpPr>
        <p:spPr>
          <a:xfrm>
            <a:off x="4583575" y="3945794"/>
            <a:ext cx="1699637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3642" y="1456448"/>
            <a:ext cx="19864" cy="226762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5199078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84193" y="243333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41901" y="1364325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1025" y="579083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0273" y="3502348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70118" y="4572436"/>
            <a:ext cx="2026187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4572436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315650" y="2945010"/>
            <a:ext cx="2198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‘efecto de rescate’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derecha 15"/>
          <p:cNvSpPr/>
          <p:nvPr/>
        </p:nvSpPr>
        <p:spPr>
          <a:xfrm rot="10800000">
            <a:off x="4740527" y="2973220"/>
            <a:ext cx="1169439" cy="451412"/>
          </a:xfrm>
          <a:prstGeom prst="rightArrow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 rot="19747253">
            <a:off x="3962528" y="1505659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2191338" y="2433336"/>
            <a:ext cx="1169439" cy="45141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461427" y="2375187"/>
            <a:ext cx="149271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lupus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6100889" y="3391796"/>
            <a:ext cx="2907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Directrices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uso de los Criterios de la Lista Roja de la UICN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nivel regional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(UICN 2012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/>
          </a:p>
        </p:txBody>
      </p:sp>
      <p:sp>
        <p:nvSpPr>
          <p:cNvPr id="23" name="Rectángulo 22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55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>
            <a:grpSpLocks noChangeAspect="1"/>
          </p:cNvGrpSpPr>
          <p:nvPr/>
        </p:nvGrpSpPr>
        <p:grpSpPr>
          <a:xfrm>
            <a:off x="5534832" y="544489"/>
            <a:ext cx="3592058" cy="2468113"/>
            <a:chOff x="292231" y="1209592"/>
            <a:chExt cx="3421207" cy="2350720"/>
          </a:xfrm>
        </p:grpSpPr>
        <p:pic>
          <p:nvPicPr>
            <p:cNvPr id="23" name="Picture 3" descr="Z:\comun\01_TRABAJOS\LOBO CyL LIBRO_SDI 0698\NOTA PRENSA 20181221\Figura 2_espan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2231" y="1209592"/>
              <a:ext cx="3421207" cy="235072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8 Elipse"/>
            <p:cNvSpPr/>
            <p:nvPr/>
          </p:nvSpPr>
          <p:spPr>
            <a:xfrm>
              <a:off x="2607371" y="1554508"/>
              <a:ext cx="719975" cy="71997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31" name="Conector recto 30"/>
          <p:cNvCxnSpPr>
            <a:endCxn id="29" idx="0"/>
          </p:cNvCxnSpPr>
          <p:nvPr/>
        </p:nvCxnSpPr>
        <p:spPr>
          <a:xfrm flipV="1">
            <a:off x="3076191" y="4572436"/>
            <a:ext cx="0" cy="136473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19" idx="2"/>
            <a:endCxn id="29" idx="0"/>
          </p:cNvCxnSpPr>
          <p:nvPr/>
        </p:nvCxnSpPr>
        <p:spPr>
          <a:xfrm flipH="1">
            <a:off x="3076191" y="3945794"/>
            <a:ext cx="1507384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9" idx="2"/>
            <a:endCxn id="28" idx="0"/>
          </p:cNvCxnSpPr>
          <p:nvPr/>
        </p:nvCxnSpPr>
        <p:spPr>
          <a:xfrm>
            <a:off x="4583575" y="3945794"/>
            <a:ext cx="1699637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3642" y="1456448"/>
            <a:ext cx="19864" cy="226762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5199078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84193" y="243333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41901" y="1364325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1025" y="579083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0273" y="3502348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70118" y="4572436"/>
            <a:ext cx="2026187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4572436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derecha 15"/>
          <p:cNvSpPr/>
          <p:nvPr/>
        </p:nvSpPr>
        <p:spPr>
          <a:xfrm rot="10800000">
            <a:off x="4740527" y="2973220"/>
            <a:ext cx="1169439" cy="451412"/>
          </a:xfrm>
          <a:prstGeom prst="rightArrow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 rot="19747253">
            <a:off x="3962528" y="1505659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 rot="19747253">
            <a:off x="3984611" y="2535514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2191338" y="3536892"/>
            <a:ext cx="1169439" cy="45141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461427" y="3478743"/>
            <a:ext cx="149271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lupus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6100889" y="3391796"/>
            <a:ext cx="2907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Directrices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uso de los Criterios de la Lista Roja de la UICN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nivel regional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(UICN 2012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/>
          </a:p>
        </p:txBody>
      </p:sp>
      <p:sp>
        <p:nvSpPr>
          <p:cNvPr id="37" name="Rectángulo 36"/>
          <p:cNvSpPr/>
          <p:nvPr/>
        </p:nvSpPr>
        <p:spPr>
          <a:xfrm>
            <a:off x="6315650" y="2945010"/>
            <a:ext cx="2198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‘efecto de rescate’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0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>
            <a:grpSpLocks noChangeAspect="1"/>
          </p:cNvGrpSpPr>
          <p:nvPr/>
        </p:nvGrpSpPr>
        <p:grpSpPr>
          <a:xfrm>
            <a:off x="5534832" y="544489"/>
            <a:ext cx="3592058" cy="2468113"/>
            <a:chOff x="292231" y="1209592"/>
            <a:chExt cx="3421207" cy="2350720"/>
          </a:xfrm>
        </p:grpSpPr>
        <p:pic>
          <p:nvPicPr>
            <p:cNvPr id="33" name="Picture 3" descr="Z:\comun\01_TRABAJOS\LOBO CyL LIBRO_SDI 0698\NOTA PRENSA 20181221\Figura 2_espan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2231" y="1209592"/>
              <a:ext cx="3421207" cy="235072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8 Elipse"/>
            <p:cNvSpPr/>
            <p:nvPr/>
          </p:nvSpPr>
          <p:spPr>
            <a:xfrm>
              <a:off x="2607371" y="1554508"/>
              <a:ext cx="719975" cy="71997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31" name="Conector recto 30"/>
          <p:cNvCxnSpPr>
            <a:endCxn id="29" idx="0"/>
          </p:cNvCxnSpPr>
          <p:nvPr/>
        </p:nvCxnSpPr>
        <p:spPr>
          <a:xfrm flipV="1">
            <a:off x="3076191" y="4572436"/>
            <a:ext cx="0" cy="136473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19" idx="2"/>
            <a:endCxn id="29" idx="0"/>
          </p:cNvCxnSpPr>
          <p:nvPr/>
        </p:nvCxnSpPr>
        <p:spPr>
          <a:xfrm flipH="1">
            <a:off x="3076191" y="3945794"/>
            <a:ext cx="1507384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9" idx="2"/>
            <a:endCxn id="28" idx="0"/>
          </p:cNvCxnSpPr>
          <p:nvPr/>
        </p:nvCxnSpPr>
        <p:spPr>
          <a:xfrm>
            <a:off x="4583575" y="3945794"/>
            <a:ext cx="1699637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3642" y="1456448"/>
            <a:ext cx="19864" cy="226762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5199078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84193" y="2433336"/>
            <a:ext cx="1598762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41901" y="1364325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1025" y="579083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0273" y="3502348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70118" y="4572436"/>
            <a:ext cx="2026187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4572436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 rot="19747253">
            <a:off x="3962528" y="1505659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 rot="19747253">
            <a:off x="3984611" y="2535514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 rot="19747253">
            <a:off x="5652233" y="4718604"/>
            <a:ext cx="1261954" cy="14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2122257">
            <a:off x="1123098" y="4115504"/>
            <a:ext cx="1169439" cy="45141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461427" y="3478743"/>
            <a:ext cx="149271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lupus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7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>
            <a:stCxn id="39" idx="2"/>
          </p:cNvCxnSpPr>
          <p:nvPr/>
        </p:nvCxnSpPr>
        <p:spPr>
          <a:xfrm flipH="1">
            <a:off x="3076192" y="1807771"/>
            <a:ext cx="1507384" cy="6266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3630274" y="1364325"/>
            <a:ext cx="1906602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3076191" y="2434413"/>
            <a:ext cx="1" cy="306250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719239" y="3508222"/>
            <a:ext cx="713904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52579" y="5176700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39948" y="422332"/>
            <a:ext cx="44641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268282" y="2434413"/>
            <a:ext cx="1615818" cy="443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CATALOGADA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509162" y="3132382"/>
            <a:ext cx="44896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s-E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Raras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», en la que se incluirán las especies o subespecies cuyas </a:t>
            </a:r>
            <a:r>
              <a:rPr lang="es-ES" sz="16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poblaciones son de pequeño tamaño, localizándose en áreas geográficas pequeñas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o dispersas en una superficie más amplia, y que </a:t>
            </a:r>
            <a:r>
              <a:rPr lang="es-ES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actualmente no se encuentren «en peligro de extinción» o sean «vulnerables</a:t>
            </a:r>
            <a:r>
              <a:rPr lang="es-ES" sz="1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s-E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», en la que se podrán incluir las que, sin estar contempladas en ninguna de las categorías precedentes, sean merecedoras de una atención particular en función de su </a:t>
            </a:r>
            <a:r>
              <a:rPr lang="es-ES" sz="16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valor científico, ecológico, cultural o por su singularidad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600" dirty="0"/>
              <a:t>(artículo 48 del </a:t>
            </a:r>
            <a:r>
              <a:rPr lang="es-ES" sz="1600" dirty="0" smtClean="0"/>
              <a:t>TRLCN </a:t>
            </a:r>
            <a:r>
              <a:rPr lang="es-ES" sz="1600" dirty="0"/>
              <a:t>Decreto Legislativo </a:t>
            </a:r>
            <a:r>
              <a:rPr lang="es-ES" sz="1600" dirty="0" smtClean="0"/>
              <a:t>1/2014)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35401" y="157823"/>
            <a:ext cx="729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ESTATUS</a:t>
            </a: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censo 2014 / actualización invierno 2018)</a:t>
            </a:r>
            <a:endParaRPr lang="es-ES" dirty="0"/>
          </a:p>
        </p:txBody>
      </p:sp>
      <p:sp>
        <p:nvSpPr>
          <p:cNvPr id="45" name="Rectángulo 44"/>
          <p:cNvSpPr/>
          <p:nvPr/>
        </p:nvSpPr>
        <p:spPr>
          <a:xfrm>
            <a:off x="461427" y="3478743"/>
            <a:ext cx="149271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S" b="1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lupus</a:t>
            </a:r>
            <a:endParaRPr lang="es-ES" sz="1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Flecha derecha 49"/>
          <p:cNvSpPr/>
          <p:nvPr/>
        </p:nvSpPr>
        <p:spPr>
          <a:xfrm rot="20210514">
            <a:off x="1572899" y="3842741"/>
            <a:ext cx="1046491" cy="181855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 rot="3903594">
            <a:off x="1333632" y="4478126"/>
            <a:ext cx="1046491" cy="181855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39" y="896257"/>
            <a:ext cx="6936923" cy="506548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999241" y="425078"/>
            <a:ext cx="72963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UICN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367843" y="5969847"/>
            <a:ext cx="6556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Criterios de la Lista Roja de la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UICN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(UICN 2012)</a:t>
            </a:r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442860" y="1255083"/>
            <a:ext cx="244593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 UICN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(literal de UICN 2012)</a:t>
            </a:r>
            <a:endParaRPr lang="es-ES" sz="1400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 rot="2343061">
            <a:off x="2304076" y="2015659"/>
            <a:ext cx="1169439" cy="212274"/>
          </a:xfrm>
          <a:prstGeom prst="rightArrow">
            <a:avLst>
              <a:gd name="adj1" fmla="val 50000"/>
              <a:gd name="adj2" fmla="val 7871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3294478" y="1761596"/>
            <a:ext cx="1162252" cy="60143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2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00537" y="1415562"/>
            <a:ext cx="6342926" cy="170294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27"/>
          <p:cNvCxnSpPr/>
          <p:nvPr/>
        </p:nvCxnSpPr>
        <p:spPr>
          <a:xfrm flipH="1">
            <a:off x="6756870" y="1560621"/>
            <a:ext cx="3518" cy="4558394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>
            <a:endCxn id="13" idx="2"/>
          </p:cNvCxnSpPr>
          <p:nvPr/>
        </p:nvCxnSpPr>
        <p:spPr>
          <a:xfrm flipH="1">
            <a:off x="2406307" y="1685925"/>
            <a:ext cx="3518" cy="4558394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529983" y="2549083"/>
            <a:ext cx="1752651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22974" y="3618095"/>
            <a:ext cx="867793" cy="443446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08327" y="3618094"/>
            <a:ext cx="2395960" cy="2626225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AMENAZADAS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1400" u="sng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UICN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-NT-casi amenazada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-LC-preocupación menor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-DD-datos insuficientes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-NE-no evaluados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664634" y="1480072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44442" y="425078"/>
            <a:ext cx="3100583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ESPAÑOL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95005" y="425077"/>
            <a:ext cx="3100583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VASCO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880545" y="2549083"/>
            <a:ext cx="1752651" cy="443446"/>
          </a:xfrm>
          <a:prstGeom prst="rect">
            <a:avLst/>
          </a:prstGeom>
          <a:solidFill>
            <a:schemeClr val="accent4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705336" y="5800874"/>
            <a:ext cx="2180075" cy="44344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CATALOGADAS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015197" y="1480072"/>
            <a:ext cx="1483346" cy="443446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PELIGRO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470210" y="4687107"/>
            <a:ext cx="2650332" cy="488201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INTERÉS ESPECIAL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77379" y="805793"/>
            <a:ext cx="1454244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categorías</a:t>
            </a:r>
            <a:endParaRPr lang="es-ES" sz="1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068251" y="783414"/>
            <a:ext cx="14542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categorías</a:t>
            </a:r>
            <a:endParaRPr lang="es-ES" sz="1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4442" y="1325543"/>
            <a:ext cx="2756233" cy="18701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5297635" y="1325543"/>
            <a:ext cx="2997952" cy="4045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3537760" y="1999005"/>
            <a:ext cx="1822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 UICN </a:t>
            </a:r>
            <a:endParaRPr lang="es-E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92231" y="1209592"/>
            <a:ext cx="5571243" cy="4492878"/>
            <a:chOff x="292231" y="1209592"/>
            <a:chExt cx="5571243" cy="4492878"/>
          </a:xfrm>
        </p:grpSpPr>
        <p:pic>
          <p:nvPicPr>
            <p:cNvPr id="11" name="Picture 3" descr="Z:\comun\01_TRABAJOS\LOBO CyL LIBRO_SDI 0698\NOTA PRENSA 20181221\Figura 2_espan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31" y="1209592"/>
              <a:ext cx="5571243" cy="449287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11 Grupo"/>
            <p:cNvGrpSpPr/>
            <p:nvPr/>
          </p:nvGrpSpPr>
          <p:grpSpPr>
            <a:xfrm>
              <a:off x="2479521" y="1318054"/>
              <a:ext cx="953770" cy="956431"/>
              <a:chOff x="2274073" y="0"/>
              <a:chExt cx="953770" cy="956462"/>
            </a:xfrm>
          </p:grpSpPr>
          <p:sp>
            <p:nvSpPr>
              <p:cNvPr id="25" name="8 Elipse"/>
              <p:cNvSpPr/>
              <p:nvPr/>
            </p:nvSpPr>
            <p:spPr>
              <a:xfrm>
                <a:off x="2401923" y="236462"/>
                <a:ext cx="719975" cy="720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23" name="10 Cuadro de texto"/>
              <p:cNvSpPr txBox="1"/>
              <p:nvPr/>
            </p:nvSpPr>
            <p:spPr>
              <a:xfrm>
                <a:off x="2274073" y="0"/>
                <a:ext cx="953770" cy="3175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País Vasco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DISTRIBUCIÓN Y </a:t>
            </a: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MANADAS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875819" y="4527344"/>
            <a:ext cx="26428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CENSO CAPV 2014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ES" sz="1400" dirty="0"/>
          </a:p>
        </p:txBody>
      </p:sp>
      <p:sp>
        <p:nvSpPr>
          <p:cNvPr id="26" name="Rectángulo 25"/>
          <p:cNvSpPr/>
          <p:nvPr/>
        </p:nvSpPr>
        <p:spPr>
          <a:xfrm>
            <a:off x="1172535" y="5571269"/>
            <a:ext cx="34633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CENSO ESPAÑA 2012-2014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s-ES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322" y="1609971"/>
            <a:ext cx="3654678" cy="3011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89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844442" y="425078"/>
            <a:ext cx="3100583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CATÁLOGO ESPAÑOL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771" y="2339926"/>
            <a:ext cx="7342458" cy="359135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883559" y="1140829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 GENERATION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años</a:t>
            </a:r>
          </a:p>
          <a:p>
            <a:pPr algn="r"/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generaciones </a:t>
            </a:r>
            <a:r>
              <a:rPr lang="es-ES" sz="16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lang="es-ES" sz="16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lupus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600" i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s-ES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años)</a:t>
            </a:r>
            <a:endParaRPr lang="es-ES" sz="1600" i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198" y="806715"/>
            <a:ext cx="3057702" cy="252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22" name="Imagen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9" y="763911"/>
            <a:ext cx="316420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381" y="806715"/>
            <a:ext cx="3060065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DISTRIBUCIÓN Y MANADAS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130" y="4459179"/>
            <a:ext cx="1282700" cy="187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67" y="4459179"/>
            <a:ext cx="1208088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4705" y="4357192"/>
            <a:ext cx="1400883" cy="198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156116" y="3286401"/>
            <a:ext cx="25590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  <a:endParaRPr lang="es-ES" sz="1400" dirty="0"/>
          </a:p>
        </p:txBody>
      </p:sp>
      <p:sp>
        <p:nvSpPr>
          <p:cNvPr id="25" name="Rectángulo 24"/>
          <p:cNvSpPr/>
          <p:nvPr/>
        </p:nvSpPr>
        <p:spPr>
          <a:xfrm>
            <a:off x="3225208" y="3286401"/>
            <a:ext cx="26428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endParaRPr lang="es-ES" sz="1400" dirty="0"/>
          </a:p>
        </p:txBody>
      </p:sp>
      <p:sp>
        <p:nvSpPr>
          <p:cNvPr id="26" name="Rectángulo 25"/>
          <p:cNvSpPr/>
          <p:nvPr/>
        </p:nvSpPr>
        <p:spPr>
          <a:xfrm>
            <a:off x="6282831" y="3286401"/>
            <a:ext cx="26428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Sáenz de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Buruaga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517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36922" y="3291542"/>
            <a:ext cx="10465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870495" y="3291542"/>
            <a:ext cx="13396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097226" y="3291542"/>
            <a:ext cx="10099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198" y="806715"/>
            <a:ext cx="3057702" cy="252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9" y="763911"/>
            <a:ext cx="316420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381" y="806715"/>
            <a:ext cx="306006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584" y="3826719"/>
            <a:ext cx="2228576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8620" y="3826719"/>
            <a:ext cx="222536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0441" y="3802907"/>
            <a:ext cx="226649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26719"/>
            <a:ext cx="2447124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DISTRIBUCIÓN Y MANADAS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62405" y="6225937"/>
            <a:ext cx="144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779340" y="6225937"/>
            <a:ext cx="144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013210" y="6225937"/>
            <a:ext cx="144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896275" y="6225937"/>
            <a:ext cx="144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90771" y="3799373"/>
            <a:ext cx="72963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DISTRIBUCIÓN Y MANADAS (T.H.ARABA/ÁLAVA)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9241" y="425078"/>
            <a:ext cx="72963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POBLACIONAL: MANADAS CAPV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5" y="1629000"/>
            <a:ext cx="5406350" cy="3600000"/>
          </a:xfrm>
          <a:prstGeom prst="rect">
            <a:avLst/>
          </a:prstGeom>
          <a:noFill/>
        </p:spPr>
      </p:pic>
      <p:sp>
        <p:nvSpPr>
          <p:cNvPr id="5" name="Flecha derecha 4"/>
          <p:cNvSpPr/>
          <p:nvPr/>
        </p:nvSpPr>
        <p:spPr>
          <a:xfrm rot="16200000">
            <a:off x="6701806" y="5503026"/>
            <a:ext cx="696092" cy="148039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123872" y="5451968"/>
            <a:ext cx="2193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dato disponible</a:t>
            </a:r>
          </a:p>
          <a:p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(invierno 2018 : año reproductor 2017)</a:t>
            </a:r>
          </a:p>
        </p:txBody>
      </p:sp>
      <p:sp>
        <p:nvSpPr>
          <p:cNvPr id="8" name="Flecha derecha 7"/>
          <p:cNvSpPr/>
          <p:nvPr/>
        </p:nvSpPr>
        <p:spPr>
          <a:xfrm rot="16200000">
            <a:off x="6232040" y="5503024"/>
            <a:ext cx="696091" cy="148041"/>
          </a:xfrm>
          <a:prstGeom prst="rightArrow">
            <a:avLst>
              <a:gd name="adj1" fmla="val 50000"/>
              <a:gd name="adj2" fmla="val 14647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782220" y="5451968"/>
            <a:ext cx="3723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 censo</a:t>
            </a:r>
          </a:p>
          <a:p>
            <a:pPr algn="r"/>
            <a:r>
              <a:rPr lang="es-ES" sz="14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(2014)</a:t>
            </a:r>
          </a:p>
        </p:txBody>
      </p:sp>
      <p:sp>
        <p:nvSpPr>
          <p:cNvPr id="14" name="Flecha derecha 13"/>
          <p:cNvSpPr/>
          <p:nvPr/>
        </p:nvSpPr>
        <p:spPr>
          <a:xfrm rot="18950469">
            <a:off x="3552331" y="2816363"/>
            <a:ext cx="1169439" cy="212274"/>
          </a:xfrm>
          <a:prstGeom prst="rightArrow">
            <a:avLst>
              <a:gd name="adj1" fmla="val 50000"/>
              <a:gd name="adj2" fmla="val 78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 rot="2755606">
            <a:off x="5818235" y="2839374"/>
            <a:ext cx="1169439" cy="212274"/>
          </a:xfrm>
          <a:prstGeom prst="rightArrow">
            <a:avLst>
              <a:gd name="adj1" fmla="val 50000"/>
              <a:gd name="adj2" fmla="val 78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977391" y="2362059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,Bold"/>
              </a:rPr>
              <a:t>+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6193158" y="2266926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,Bold"/>
              </a:rPr>
              <a:t>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8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925</Words>
  <Application>Microsoft Office PowerPoint</Application>
  <PresentationFormat>Presentación en pantalla (4:3)</PresentationFormat>
  <Paragraphs>239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Arial,Bold</vt:lpstr>
      <vt:lpstr>Calibri</vt:lpstr>
      <vt:lpstr>Calibri 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Canales</dc:creator>
  <cp:lastModifiedBy>Mario Sáenz de Buruaga</cp:lastModifiedBy>
  <cp:revision>47</cp:revision>
  <dcterms:created xsi:type="dcterms:W3CDTF">2019-01-23T14:42:41Z</dcterms:created>
  <dcterms:modified xsi:type="dcterms:W3CDTF">2019-01-28T09:35:15Z</dcterms:modified>
</cp:coreProperties>
</file>